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8" r:id="rId11"/>
    <p:sldId id="387" r:id="rId12"/>
    <p:sldId id="389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Service Oriented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Architecture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600" dirty="0">
                <a:solidFill>
                  <a:srgbClr val="FF0000"/>
                </a:solidFill>
              </a:rPr>
              <a:t>Middleware services </a:t>
            </a:r>
            <a:r>
              <a:rPr lang="en-US" sz="4600" dirty="0"/>
              <a:t>manage </a:t>
            </a:r>
            <a:r>
              <a:rPr lang="en-US" sz="4600" dirty="0">
                <a:solidFill>
                  <a:srgbClr val="FF0000"/>
                </a:solidFill>
              </a:rPr>
              <a:t>lookup requests</a:t>
            </a:r>
            <a:r>
              <a:rPr lang="en-US" sz="4600" dirty="0"/>
              <a:t>. The </a:t>
            </a:r>
            <a:r>
              <a:rPr lang="en-US" sz="4600" dirty="0">
                <a:solidFill>
                  <a:srgbClr val="FF0000"/>
                </a:solidFill>
              </a:rPr>
              <a:t>Universal Description Discovery and </a:t>
            </a:r>
            <a:r>
              <a:rPr lang="en-US" sz="4600" dirty="0" smtClean="0">
                <a:solidFill>
                  <a:srgbClr val="FF0000"/>
                </a:solidFill>
              </a:rPr>
              <a:t>Integration(UDDI</a:t>
            </a:r>
            <a:r>
              <a:rPr lang="en-US" sz="4600" dirty="0"/>
              <a:t>) protocol is the </a:t>
            </a:r>
            <a:r>
              <a:rPr lang="en-US" sz="4600" dirty="0">
                <a:solidFill>
                  <a:srgbClr val="FF0000"/>
                </a:solidFill>
              </a:rPr>
              <a:t>one most commonly used to broadcast and discover available Web </a:t>
            </a:r>
            <a:r>
              <a:rPr lang="en-US" sz="4600" dirty="0" smtClean="0">
                <a:solidFill>
                  <a:srgbClr val="FF0000"/>
                </a:solidFill>
              </a:rPr>
              <a:t>services</a:t>
            </a:r>
            <a:r>
              <a:rPr lang="en-US" sz="4600" dirty="0" smtClean="0"/>
              <a:t>, often </a:t>
            </a:r>
            <a:r>
              <a:rPr lang="en-US" sz="4600" dirty="0"/>
              <a:t>passing data in the form of an </a:t>
            </a:r>
            <a:r>
              <a:rPr lang="en-US" sz="4600" dirty="0">
                <a:solidFill>
                  <a:srgbClr val="FF0000"/>
                </a:solidFill>
              </a:rPr>
              <a:t>Electronic</a:t>
            </a:r>
            <a:r>
              <a:rPr lang="en-US" sz="4600" dirty="0"/>
              <a:t> Business using </a:t>
            </a:r>
            <a:r>
              <a:rPr lang="en-US" sz="4600" dirty="0" err="1">
                <a:solidFill>
                  <a:srgbClr val="FF0000"/>
                </a:solidFill>
              </a:rPr>
              <a:t>eXtensible</a:t>
            </a:r>
            <a:r>
              <a:rPr lang="en-US" sz="4600" dirty="0">
                <a:solidFill>
                  <a:srgbClr val="FF0000"/>
                </a:solidFill>
              </a:rPr>
              <a:t> Markup </a:t>
            </a:r>
            <a:r>
              <a:rPr lang="en-US" sz="4600" dirty="0" smtClean="0">
                <a:solidFill>
                  <a:srgbClr val="FF0000"/>
                </a:solidFill>
              </a:rPr>
              <a:t>Language (</a:t>
            </a:r>
            <a:r>
              <a:rPr lang="en-US" sz="4600" dirty="0" err="1" smtClean="0">
                <a:solidFill>
                  <a:srgbClr val="FF0000"/>
                </a:solidFill>
              </a:rPr>
              <a:t>ebXML</a:t>
            </a:r>
            <a:r>
              <a:rPr lang="en-US" sz="4600" dirty="0">
                <a:solidFill>
                  <a:srgbClr val="FF0000"/>
                </a:solidFill>
              </a:rPr>
              <a:t>) documents</a:t>
            </a:r>
            <a:r>
              <a:rPr lang="en-US" sz="4600" dirty="0"/>
              <a:t>. </a:t>
            </a:r>
            <a:endParaRPr lang="en-US" sz="4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600" dirty="0"/>
              <a:t>Service </a:t>
            </a:r>
            <a:r>
              <a:rPr lang="en-US" sz="4600" dirty="0">
                <a:solidFill>
                  <a:srgbClr val="FF0000"/>
                </a:solidFill>
              </a:rPr>
              <a:t>consumers find a Web service</a:t>
            </a:r>
            <a:r>
              <a:rPr lang="en-US" sz="4600" dirty="0"/>
              <a:t> in a </a:t>
            </a:r>
            <a:r>
              <a:rPr lang="en-US" sz="4600" dirty="0">
                <a:solidFill>
                  <a:srgbClr val="FF0000"/>
                </a:solidFill>
              </a:rPr>
              <a:t>broker registry and bind their </a:t>
            </a:r>
            <a:r>
              <a:rPr lang="en-US" sz="4600" dirty="0" smtClean="0">
                <a:solidFill>
                  <a:srgbClr val="FF0000"/>
                </a:solidFill>
              </a:rPr>
              <a:t>service</a:t>
            </a:r>
            <a:r>
              <a:rPr lang="en-US" sz="4600" dirty="0" smtClean="0"/>
              <a:t> requests </a:t>
            </a:r>
            <a:r>
              <a:rPr lang="en-US" sz="4600" dirty="0"/>
              <a:t>to that </a:t>
            </a:r>
            <a:r>
              <a:rPr lang="en-US" sz="4600" dirty="0">
                <a:solidFill>
                  <a:srgbClr val="FF0000"/>
                </a:solidFill>
              </a:rPr>
              <a:t>specific service; </a:t>
            </a:r>
            <a:r>
              <a:rPr lang="en-US" sz="4600" dirty="0"/>
              <a:t>if the broker </a:t>
            </a:r>
            <a:r>
              <a:rPr lang="en-US" sz="4600" dirty="0">
                <a:solidFill>
                  <a:srgbClr val="FF0000"/>
                </a:solidFill>
              </a:rPr>
              <a:t>supports several Web services</a:t>
            </a:r>
            <a:r>
              <a:rPr lang="en-US" sz="4600" dirty="0"/>
              <a:t>, it can bind to </a:t>
            </a:r>
            <a:r>
              <a:rPr lang="en-US" sz="4600" dirty="0" smtClean="0"/>
              <a:t>any of </a:t>
            </a:r>
            <a:r>
              <a:rPr lang="en-US" sz="4600" dirty="0"/>
              <a:t>the ones that are </a:t>
            </a:r>
            <a:r>
              <a:rPr lang="en-US" sz="4600" dirty="0" smtClean="0"/>
              <a:t>useful.</a:t>
            </a:r>
            <a:endParaRPr lang="en-US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0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600" dirty="0"/>
              <a:t>Service </a:t>
            </a:r>
            <a:r>
              <a:rPr lang="en-US" sz="4600" dirty="0">
                <a:solidFill>
                  <a:srgbClr val="FF0000"/>
                </a:solidFill>
              </a:rPr>
              <a:t>consumers find a Web service</a:t>
            </a:r>
            <a:r>
              <a:rPr lang="en-US" sz="4600" dirty="0"/>
              <a:t> in a </a:t>
            </a:r>
            <a:r>
              <a:rPr lang="en-US" sz="4600" dirty="0">
                <a:solidFill>
                  <a:srgbClr val="FF0000"/>
                </a:solidFill>
              </a:rPr>
              <a:t>broker registry and bind their </a:t>
            </a:r>
            <a:r>
              <a:rPr lang="en-US" sz="4600" dirty="0" smtClean="0">
                <a:solidFill>
                  <a:srgbClr val="FF0000"/>
                </a:solidFill>
              </a:rPr>
              <a:t>service</a:t>
            </a:r>
            <a:r>
              <a:rPr lang="en-US" sz="4600" dirty="0" smtClean="0"/>
              <a:t> requests </a:t>
            </a:r>
            <a:r>
              <a:rPr lang="en-US" sz="4600" dirty="0"/>
              <a:t>to that </a:t>
            </a:r>
            <a:r>
              <a:rPr lang="en-US" sz="4600" dirty="0">
                <a:solidFill>
                  <a:srgbClr val="FF0000"/>
                </a:solidFill>
              </a:rPr>
              <a:t>specific service; </a:t>
            </a:r>
            <a:r>
              <a:rPr lang="en-US" sz="4600" dirty="0"/>
              <a:t>if the broker </a:t>
            </a:r>
            <a:r>
              <a:rPr lang="en-US" sz="4600" dirty="0">
                <a:solidFill>
                  <a:srgbClr val="FF0000"/>
                </a:solidFill>
              </a:rPr>
              <a:t>supports several Web services</a:t>
            </a:r>
            <a:r>
              <a:rPr lang="en-US" sz="4600" dirty="0"/>
              <a:t>, it can bind to </a:t>
            </a:r>
            <a:r>
              <a:rPr lang="en-US" sz="4600" dirty="0" smtClean="0"/>
              <a:t>any of </a:t>
            </a:r>
            <a:r>
              <a:rPr lang="en-US" sz="4600" dirty="0"/>
              <a:t>the ones that are </a:t>
            </a:r>
            <a:r>
              <a:rPr lang="en-US" sz="4600" dirty="0" smtClean="0"/>
              <a:t>useful.</a:t>
            </a:r>
            <a:endParaRPr lang="en-US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Service Oriented Architecture (SOA) </a:t>
            </a:r>
            <a:r>
              <a:rPr lang="en-US" sz="4000" dirty="0"/>
              <a:t>is a </a:t>
            </a:r>
            <a:r>
              <a:rPr lang="en-US" sz="4000" dirty="0">
                <a:solidFill>
                  <a:srgbClr val="FF0000"/>
                </a:solidFill>
              </a:rPr>
              <a:t>specification and a methodology </a:t>
            </a:r>
            <a:r>
              <a:rPr lang="en-US" sz="4000" dirty="0"/>
              <a:t>for providing </a:t>
            </a:r>
            <a:r>
              <a:rPr lang="en-US" sz="4000" dirty="0" err="1" smtClean="0">
                <a:solidFill>
                  <a:srgbClr val="FF0000"/>
                </a:solidFill>
              </a:rPr>
              <a:t>platformand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language-independent </a:t>
            </a:r>
            <a:r>
              <a:rPr lang="en-US" sz="4000" dirty="0"/>
              <a:t>services for use in distributed applications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A </a:t>
            </a:r>
            <a:r>
              <a:rPr lang="en-US" sz="4000" dirty="0">
                <a:solidFill>
                  <a:srgbClr val="FF0000"/>
                </a:solidFill>
              </a:rPr>
              <a:t>service is a repeatable </a:t>
            </a:r>
            <a:r>
              <a:rPr lang="en-US" sz="4000" dirty="0" smtClean="0">
                <a:solidFill>
                  <a:srgbClr val="FF0000"/>
                </a:solidFill>
              </a:rPr>
              <a:t>task </a:t>
            </a:r>
            <a:r>
              <a:rPr lang="en-US" sz="4000" dirty="0" smtClean="0"/>
              <a:t>within </a:t>
            </a:r>
            <a:r>
              <a:rPr lang="en-US" sz="4000" dirty="0"/>
              <a:t>a </a:t>
            </a:r>
            <a:r>
              <a:rPr lang="en-US" sz="4000" dirty="0">
                <a:solidFill>
                  <a:srgbClr val="FF0000"/>
                </a:solidFill>
              </a:rPr>
              <a:t>business process</a:t>
            </a:r>
            <a:r>
              <a:rPr lang="en-US" sz="4000" dirty="0"/>
              <a:t>, and a </a:t>
            </a:r>
            <a:r>
              <a:rPr lang="en-US" sz="4000" dirty="0">
                <a:solidFill>
                  <a:srgbClr val="FF0000"/>
                </a:solidFill>
              </a:rPr>
              <a:t>business task </a:t>
            </a:r>
            <a:r>
              <a:rPr lang="en-US" sz="4000" dirty="0"/>
              <a:t>is a </a:t>
            </a:r>
            <a:r>
              <a:rPr lang="en-US" sz="4000" dirty="0" smtClean="0"/>
              <a:t>composition. </a:t>
            </a:r>
            <a:r>
              <a:rPr lang="en-US" sz="4000" dirty="0" smtClean="0">
                <a:solidFill>
                  <a:srgbClr val="FF0000"/>
                </a:solidFill>
              </a:rPr>
              <a:t>SOA </a:t>
            </a:r>
            <a:r>
              <a:rPr lang="en-US" sz="4000" dirty="0">
                <a:solidFill>
                  <a:srgbClr val="FF0000"/>
                </a:solidFill>
              </a:rPr>
              <a:t>describes </a:t>
            </a:r>
            <a:r>
              <a:rPr lang="en-US" sz="4000" dirty="0"/>
              <a:t>a </a:t>
            </a:r>
            <a:r>
              <a:rPr lang="en-US" sz="4000" dirty="0" smtClean="0">
                <a:solidFill>
                  <a:srgbClr val="FF0000"/>
                </a:solidFill>
              </a:rPr>
              <a:t>message- passing </a:t>
            </a:r>
            <a:r>
              <a:rPr lang="en-US" sz="4000" dirty="0">
                <a:solidFill>
                  <a:srgbClr val="FF0000"/>
                </a:solidFill>
              </a:rPr>
              <a:t>taxonomy </a:t>
            </a:r>
            <a:r>
              <a:rPr lang="en-US" sz="4000" dirty="0"/>
              <a:t>for a </a:t>
            </a:r>
            <a:r>
              <a:rPr lang="en-US" sz="4000" dirty="0">
                <a:solidFill>
                  <a:srgbClr val="FF0000"/>
                </a:solidFill>
              </a:rPr>
              <a:t>component-based architecture </a:t>
            </a:r>
            <a:r>
              <a:rPr lang="en-US" sz="4000" dirty="0"/>
              <a:t>that provides services to </a:t>
            </a:r>
            <a:r>
              <a:rPr lang="en-US" sz="4000" dirty="0">
                <a:solidFill>
                  <a:srgbClr val="FF0000"/>
                </a:solidFill>
              </a:rPr>
              <a:t>clients upon</a:t>
            </a:r>
          </a:p>
          <a:p>
            <a:pPr marL="0" indent="0" algn="just">
              <a:buNone/>
            </a:pPr>
            <a:r>
              <a:rPr lang="en-US" sz="4000" dirty="0" smtClean="0"/>
              <a:t>     </a:t>
            </a:r>
            <a:r>
              <a:rPr lang="en-US" sz="4000" dirty="0" smtClean="0">
                <a:solidFill>
                  <a:srgbClr val="FF0000"/>
                </a:solidFill>
              </a:rPr>
              <a:t>demand </a:t>
            </a:r>
            <a:r>
              <a:rPr lang="en-US" sz="4000" dirty="0">
                <a:solidFill>
                  <a:srgbClr val="FF0000"/>
                </a:solidFill>
              </a:rPr>
              <a:t>of services</a:t>
            </a:r>
            <a:r>
              <a:rPr lang="en-US" sz="4000" dirty="0"/>
              <a:t>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22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Clients access a component that </a:t>
            </a:r>
            <a:r>
              <a:rPr lang="en-US" sz="4000" dirty="0">
                <a:solidFill>
                  <a:srgbClr val="FF0000"/>
                </a:solidFill>
              </a:rPr>
              <a:t>complies with SOA </a:t>
            </a:r>
            <a:r>
              <a:rPr lang="en-US" sz="4000" dirty="0"/>
              <a:t>by passing a </a:t>
            </a:r>
            <a:r>
              <a:rPr lang="en-US" sz="4000" dirty="0">
                <a:solidFill>
                  <a:srgbClr val="FF0000"/>
                </a:solidFill>
              </a:rPr>
              <a:t>message </a:t>
            </a:r>
            <a:r>
              <a:rPr lang="en-US" sz="4000" dirty="0" smtClean="0">
                <a:solidFill>
                  <a:srgbClr val="FF0000"/>
                </a:solidFill>
              </a:rPr>
              <a:t>containing metadata </a:t>
            </a:r>
            <a:r>
              <a:rPr lang="en-US" sz="4000" dirty="0"/>
              <a:t>to be acted upon in a </a:t>
            </a:r>
            <a:r>
              <a:rPr lang="en-US" sz="4000" dirty="0">
                <a:solidFill>
                  <a:srgbClr val="FF0000"/>
                </a:solidFill>
              </a:rPr>
              <a:t>standard format</a:t>
            </a:r>
            <a:r>
              <a:rPr lang="en-US" sz="4000" dirty="0" smtClean="0"/>
              <a:t>.</a:t>
            </a:r>
            <a:r>
              <a:rPr lang="en-US" sz="4000" dirty="0"/>
              <a:t> The </a:t>
            </a:r>
            <a:r>
              <a:rPr lang="en-US" sz="4000" dirty="0">
                <a:solidFill>
                  <a:srgbClr val="FF0000"/>
                </a:solidFill>
              </a:rPr>
              <a:t>component</a:t>
            </a:r>
            <a:r>
              <a:rPr lang="en-US" sz="4000" dirty="0"/>
              <a:t> acts on that message and </a:t>
            </a:r>
            <a:r>
              <a:rPr lang="en-US" sz="4000" dirty="0" smtClean="0"/>
              <a:t>returns a </a:t>
            </a:r>
            <a:r>
              <a:rPr lang="en-US" sz="4000" dirty="0">
                <a:solidFill>
                  <a:srgbClr val="FF0000"/>
                </a:solidFill>
              </a:rPr>
              <a:t>response</a:t>
            </a:r>
            <a:r>
              <a:rPr lang="en-US" sz="4000" dirty="0"/>
              <a:t> that the client then uses for its own purpose. </a:t>
            </a:r>
            <a:r>
              <a:rPr lang="en-US" sz="4000" dirty="0">
                <a:solidFill>
                  <a:srgbClr val="FF0000"/>
                </a:solidFill>
              </a:rPr>
              <a:t>A common </a:t>
            </a:r>
            <a:r>
              <a:rPr lang="en-US" sz="4000" dirty="0"/>
              <a:t>example of a message is </a:t>
            </a:r>
            <a:r>
              <a:rPr lang="en-US" sz="4000" dirty="0" smtClean="0"/>
              <a:t>an </a:t>
            </a:r>
            <a:r>
              <a:rPr lang="en-US" sz="4000" dirty="0" smtClean="0">
                <a:solidFill>
                  <a:srgbClr val="FF0000"/>
                </a:solidFill>
              </a:rPr>
              <a:t>XML file transported</a:t>
            </a:r>
            <a:r>
              <a:rPr lang="en-US" sz="4000" dirty="0" smtClean="0"/>
              <a:t> over a </a:t>
            </a:r>
            <a:r>
              <a:rPr lang="en-US" sz="4000" dirty="0" smtClean="0">
                <a:solidFill>
                  <a:srgbClr val="FF0000"/>
                </a:solidFill>
              </a:rPr>
              <a:t>network protocol such as SOAP.</a:t>
            </a:r>
          </a:p>
        </p:txBody>
      </p:sp>
    </p:spTree>
    <p:extLst>
      <p:ext uri="{BB962C8B-B14F-4D97-AF65-F5344CB8AC3E}">
        <p14:creationId xmlns:p14="http://schemas.microsoft.com/office/powerpoint/2010/main" val="304539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Usually </a:t>
            </a:r>
            <a:r>
              <a:rPr lang="en-US" sz="4000" dirty="0">
                <a:solidFill>
                  <a:srgbClr val="FF0000"/>
                </a:solidFill>
              </a:rPr>
              <a:t>service providers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service consumers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do not pass </a:t>
            </a:r>
            <a:r>
              <a:rPr lang="en-US" sz="4000" dirty="0"/>
              <a:t>messages directly to each </a:t>
            </a:r>
            <a:r>
              <a:rPr lang="en-US" sz="4000" dirty="0" smtClean="0"/>
              <a:t>other.</a:t>
            </a:r>
          </a:p>
          <a:p>
            <a:pPr algn="just"/>
            <a:r>
              <a:rPr lang="en-US" sz="4000" dirty="0"/>
              <a:t>Implementations of </a:t>
            </a:r>
            <a:r>
              <a:rPr lang="en-US" sz="4000" dirty="0">
                <a:solidFill>
                  <a:srgbClr val="FF0000"/>
                </a:solidFill>
              </a:rPr>
              <a:t>SOA employ middleware software </a:t>
            </a:r>
            <a:r>
              <a:rPr lang="en-US" sz="4000" dirty="0"/>
              <a:t>to play the </a:t>
            </a:r>
            <a:r>
              <a:rPr lang="en-US" sz="4000" dirty="0">
                <a:solidFill>
                  <a:srgbClr val="FF0000"/>
                </a:solidFill>
              </a:rPr>
              <a:t>role of transaction manager</a:t>
            </a:r>
            <a:r>
              <a:rPr lang="en-US" sz="4000" dirty="0"/>
              <a:t> (</a:t>
            </a:r>
            <a:r>
              <a:rPr lang="en-US" sz="4000" dirty="0" smtClean="0"/>
              <a:t>or broker</a:t>
            </a:r>
            <a:r>
              <a:rPr lang="en-US" sz="4000" dirty="0"/>
              <a:t>) and </a:t>
            </a:r>
            <a:r>
              <a:rPr lang="en-US" sz="4000" dirty="0">
                <a:solidFill>
                  <a:srgbClr val="FF0000"/>
                </a:solidFill>
              </a:rPr>
              <a:t>translator.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Usually </a:t>
            </a:r>
            <a:r>
              <a:rPr lang="en-US" sz="4000" dirty="0">
                <a:solidFill>
                  <a:srgbClr val="FF0000"/>
                </a:solidFill>
              </a:rPr>
              <a:t>service providers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service consumers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do not pass </a:t>
            </a:r>
            <a:r>
              <a:rPr lang="en-US" sz="4000" dirty="0"/>
              <a:t>messages directly to each </a:t>
            </a:r>
            <a:r>
              <a:rPr lang="en-US" sz="4000" dirty="0" smtClean="0"/>
              <a:t>other.</a:t>
            </a:r>
          </a:p>
          <a:p>
            <a:pPr algn="just"/>
            <a:r>
              <a:rPr lang="en-US" sz="4000" dirty="0"/>
              <a:t>Implementations of </a:t>
            </a:r>
            <a:r>
              <a:rPr lang="en-US" sz="4000" dirty="0">
                <a:solidFill>
                  <a:srgbClr val="FF0000"/>
                </a:solidFill>
              </a:rPr>
              <a:t>SOA employ middleware software </a:t>
            </a:r>
            <a:r>
              <a:rPr lang="en-US" sz="4000" dirty="0"/>
              <a:t>to play the </a:t>
            </a:r>
            <a:r>
              <a:rPr lang="en-US" sz="4000" dirty="0">
                <a:solidFill>
                  <a:srgbClr val="FF0000"/>
                </a:solidFill>
              </a:rPr>
              <a:t>role of transaction manager</a:t>
            </a:r>
            <a:r>
              <a:rPr lang="en-US" sz="4000" dirty="0"/>
              <a:t> (</a:t>
            </a:r>
            <a:r>
              <a:rPr lang="en-US" sz="4000" dirty="0" smtClean="0"/>
              <a:t>or broker</a:t>
            </a:r>
            <a:r>
              <a:rPr lang="en-US" sz="4000" dirty="0"/>
              <a:t>) and </a:t>
            </a:r>
            <a:r>
              <a:rPr lang="en-US" sz="4000" dirty="0">
                <a:solidFill>
                  <a:srgbClr val="FF0000"/>
                </a:solidFill>
              </a:rPr>
              <a:t>translator.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That </a:t>
            </a:r>
            <a:r>
              <a:rPr lang="en-US" sz="4000" dirty="0">
                <a:solidFill>
                  <a:srgbClr val="FF0000"/>
                </a:solidFill>
              </a:rPr>
              <a:t>middleware can discover </a:t>
            </a:r>
            <a:r>
              <a:rPr lang="en-US" sz="4000" dirty="0"/>
              <a:t>and list </a:t>
            </a:r>
            <a:r>
              <a:rPr lang="en-US" sz="4000" dirty="0">
                <a:solidFill>
                  <a:srgbClr val="FF0000"/>
                </a:solidFill>
              </a:rPr>
              <a:t>available services</a:t>
            </a:r>
            <a:r>
              <a:rPr lang="en-US" sz="4000" dirty="0"/>
              <a:t>, as well as </a:t>
            </a:r>
            <a:r>
              <a:rPr lang="en-US" sz="4000" dirty="0" smtClean="0"/>
              <a:t>potential </a:t>
            </a:r>
            <a:r>
              <a:rPr lang="en-US" sz="4000" dirty="0" smtClean="0">
                <a:solidFill>
                  <a:srgbClr val="FF0000"/>
                </a:solidFill>
              </a:rPr>
              <a:t>service </a:t>
            </a:r>
            <a:r>
              <a:rPr lang="en-US" sz="4000" dirty="0">
                <a:solidFill>
                  <a:srgbClr val="FF0000"/>
                </a:solidFill>
              </a:rPr>
              <a:t>consumers</a:t>
            </a:r>
            <a:r>
              <a:rPr lang="en-US" sz="4000" dirty="0"/>
              <a:t>, often in the form of a </a:t>
            </a:r>
            <a:r>
              <a:rPr lang="en-US" sz="4000" dirty="0">
                <a:solidFill>
                  <a:srgbClr val="FF0000"/>
                </a:solidFill>
              </a:rPr>
              <a:t>registry</a:t>
            </a:r>
            <a:r>
              <a:rPr lang="en-US" sz="4000" dirty="0"/>
              <a:t>, because SOA describes a </a:t>
            </a:r>
            <a:r>
              <a:rPr lang="en-US" sz="4000" dirty="0">
                <a:solidFill>
                  <a:srgbClr val="FF0000"/>
                </a:solidFill>
              </a:rPr>
              <a:t>distributed architecture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security </a:t>
            </a:r>
            <a:r>
              <a:rPr lang="en-US" sz="4000" dirty="0">
                <a:solidFill>
                  <a:srgbClr val="FF0000"/>
                </a:solidFill>
              </a:rPr>
              <a:t>and trust services </a:t>
            </a:r>
            <a:r>
              <a:rPr lang="en-US" sz="4000" dirty="0"/>
              <a:t>are </a:t>
            </a:r>
            <a:r>
              <a:rPr lang="en-US" sz="4000" dirty="0">
                <a:solidFill>
                  <a:srgbClr val="FF0000"/>
                </a:solidFill>
              </a:rPr>
              <a:t>built </a:t>
            </a:r>
            <a:r>
              <a:rPr lang="en-US" sz="4000" dirty="0" smtClean="0">
                <a:solidFill>
                  <a:srgbClr val="FF0000"/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directly</a:t>
            </a:r>
            <a:r>
              <a:rPr lang="en-US" sz="4000" dirty="0" smtClean="0"/>
              <a:t> </a:t>
            </a:r>
            <a:r>
              <a:rPr lang="en-US" sz="4000" dirty="0"/>
              <a:t>into many of these products </a:t>
            </a: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/>
              <a:t> </a:t>
            </a:r>
            <a:r>
              <a:rPr lang="en-US" sz="4000" dirty="0" smtClean="0"/>
              <a:t>  to </a:t>
            </a:r>
            <a:r>
              <a:rPr lang="en-US" sz="4000" dirty="0"/>
              <a:t>protect communication.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000" dirty="0"/>
              <a:t>Middleware products also can be where the </a:t>
            </a:r>
            <a:r>
              <a:rPr lang="en-US" sz="4000" dirty="0">
                <a:solidFill>
                  <a:srgbClr val="FF0000"/>
                </a:solidFill>
              </a:rPr>
              <a:t>logic of business processes reside</a:t>
            </a:r>
            <a:r>
              <a:rPr lang="en-US" sz="4000" dirty="0"/>
              <a:t>; they can be </a:t>
            </a:r>
            <a:r>
              <a:rPr lang="en-US" sz="4000" dirty="0" smtClean="0">
                <a:solidFill>
                  <a:srgbClr val="FF0000"/>
                </a:solidFill>
              </a:rPr>
              <a:t>general purpose applications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industry-specific</a:t>
            </a:r>
            <a:r>
              <a:rPr lang="en-US" sz="4000" dirty="0">
                <a:solidFill>
                  <a:srgbClr val="FF0000"/>
                </a:solidFill>
              </a:rPr>
              <a:t>, private, or public services</a:t>
            </a:r>
            <a:r>
              <a:rPr lang="en-US" sz="4000" dirty="0"/>
              <a:t>.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0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/>
              <a:t>Service Oriented </a:t>
            </a:r>
            <a:r>
              <a:rPr lang="en-US" sz="4000" b="1" dirty="0" smtClean="0"/>
              <a:t>Architecture</a:t>
            </a:r>
          </a:p>
          <a:p>
            <a:pPr algn="just"/>
            <a:r>
              <a:rPr lang="en-US" sz="4600" dirty="0">
                <a:solidFill>
                  <a:srgbClr val="FF0000"/>
                </a:solidFill>
              </a:rPr>
              <a:t>Middleware services </a:t>
            </a:r>
            <a:r>
              <a:rPr lang="en-US" sz="4600" dirty="0"/>
              <a:t>manage </a:t>
            </a:r>
            <a:r>
              <a:rPr lang="en-US" sz="4600" dirty="0">
                <a:solidFill>
                  <a:srgbClr val="FF0000"/>
                </a:solidFill>
              </a:rPr>
              <a:t>lookup requests</a:t>
            </a:r>
            <a:r>
              <a:rPr lang="en-US" sz="4600" dirty="0"/>
              <a:t>. The </a:t>
            </a:r>
            <a:r>
              <a:rPr lang="en-US" sz="4600" dirty="0">
                <a:solidFill>
                  <a:srgbClr val="FF0000"/>
                </a:solidFill>
              </a:rPr>
              <a:t>Universal Description Discovery and </a:t>
            </a:r>
            <a:r>
              <a:rPr lang="en-US" sz="4600" dirty="0" smtClean="0">
                <a:solidFill>
                  <a:srgbClr val="FF0000"/>
                </a:solidFill>
              </a:rPr>
              <a:t>Integration(UDDI</a:t>
            </a:r>
            <a:r>
              <a:rPr lang="en-US" sz="4600" dirty="0"/>
              <a:t>) protocol is the </a:t>
            </a:r>
            <a:r>
              <a:rPr lang="en-US" sz="4600" dirty="0">
                <a:solidFill>
                  <a:srgbClr val="FF0000"/>
                </a:solidFill>
              </a:rPr>
              <a:t>one most commonly used to broadcast and discover available Web </a:t>
            </a:r>
            <a:r>
              <a:rPr lang="en-US" sz="4600" dirty="0" smtClean="0">
                <a:solidFill>
                  <a:srgbClr val="FF0000"/>
                </a:solidFill>
              </a:rPr>
              <a:t>services</a:t>
            </a:r>
            <a:r>
              <a:rPr lang="en-US" sz="4600" dirty="0" smtClean="0"/>
              <a:t>, often </a:t>
            </a:r>
            <a:r>
              <a:rPr lang="en-US" sz="4600" dirty="0"/>
              <a:t>passing data in the form of an </a:t>
            </a:r>
            <a:r>
              <a:rPr lang="en-US" sz="4600" dirty="0">
                <a:solidFill>
                  <a:srgbClr val="FF0000"/>
                </a:solidFill>
              </a:rPr>
              <a:t>Electronic</a:t>
            </a:r>
            <a:r>
              <a:rPr lang="en-US" sz="4600" dirty="0"/>
              <a:t> Business using </a:t>
            </a:r>
            <a:r>
              <a:rPr lang="en-US" sz="4600" dirty="0" err="1">
                <a:solidFill>
                  <a:srgbClr val="FF0000"/>
                </a:solidFill>
              </a:rPr>
              <a:t>eXtensible</a:t>
            </a:r>
            <a:r>
              <a:rPr lang="en-US" sz="4600" dirty="0">
                <a:solidFill>
                  <a:srgbClr val="FF0000"/>
                </a:solidFill>
              </a:rPr>
              <a:t> Markup </a:t>
            </a:r>
            <a:r>
              <a:rPr lang="en-US" sz="4600" dirty="0" smtClean="0">
                <a:solidFill>
                  <a:srgbClr val="FF0000"/>
                </a:solidFill>
              </a:rPr>
              <a:t>Language (</a:t>
            </a:r>
            <a:r>
              <a:rPr lang="en-US" sz="4600" dirty="0" err="1" smtClean="0">
                <a:solidFill>
                  <a:srgbClr val="FF0000"/>
                </a:solidFill>
              </a:rPr>
              <a:t>ebXML</a:t>
            </a:r>
            <a:r>
              <a:rPr lang="en-US" sz="4600" dirty="0">
                <a:solidFill>
                  <a:srgbClr val="FF0000"/>
                </a:solidFill>
              </a:rPr>
              <a:t>) documents</a:t>
            </a:r>
            <a:r>
              <a:rPr lang="en-US" sz="4600" dirty="0"/>
              <a:t>. </a:t>
            </a:r>
            <a:endParaRPr lang="en-US" sz="4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507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140</cp:revision>
  <dcterms:created xsi:type="dcterms:W3CDTF">2006-08-16T00:00:00Z</dcterms:created>
  <dcterms:modified xsi:type="dcterms:W3CDTF">2022-11-04T01:52:50Z</dcterms:modified>
</cp:coreProperties>
</file>